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A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198" autoAdjust="0"/>
  </p:normalViewPr>
  <p:slideViewPr>
    <p:cSldViewPr snapToGrid="0">
      <p:cViewPr varScale="1">
        <p:scale>
          <a:sx n="80" d="100"/>
          <a:sy n="80" d="100"/>
        </p:scale>
        <p:origin x="3120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489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670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355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0865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54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386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6967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5579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7619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5573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04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04C84-796E-4B68-BA7F-72897760E934}" type="datetimeFigureOut">
              <a:rPr lang="ko-KR" altLang="en-US" smtClean="0"/>
              <a:t>2023-08-01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B7AB2-CCBF-4F29-936C-2FCB918D5B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844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표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3805203"/>
              </p:ext>
            </p:extLst>
          </p:nvPr>
        </p:nvGraphicFramePr>
        <p:xfrm>
          <a:off x="457264" y="1821411"/>
          <a:ext cx="5938957" cy="5103863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815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23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o-KR" altLang="en-US" sz="125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구분</a:t>
                      </a:r>
                      <a:endParaRPr lang="ko-KR" sz="1250" b="1" kern="100" dirty="0">
                        <a:solidFill>
                          <a:sysClr val="windowText" lastClr="000000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o-KR" altLang="en-US" sz="1250" b="1" kern="100" dirty="0" smtClean="0">
                          <a:solidFill>
                            <a:sysClr val="windowText" lastClr="000000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내용</a:t>
                      </a:r>
                      <a:endParaRPr lang="ko-KR" sz="1250" b="1" kern="100" dirty="0">
                        <a:solidFill>
                          <a:sysClr val="windowText" lastClr="000000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신청 기간</a:t>
                      </a:r>
                      <a:endParaRPr lang="ko-KR" sz="1250" b="1" kern="100" dirty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· 8.2(</a:t>
                      </a: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수</a:t>
                      </a: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) ~ </a:t>
                      </a: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8.10(</a:t>
                      </a: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목</a:t>
                      </a: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)</a:t>
                      </a:r>
                      <a:endParaRPr lang="en-US" altLang="ko-KR" sz="1250" b="1" kern="10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선정 마감</a:t>
                      </a:r>
                      <a:endParaRPr lang="ko-KR" sz="1250" b="1" kern="100" dirty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· </a:t>
                      </a:r>
                      <a:r>
                        <a:rPr lang="en-US" altLang="ko-KR" sz="1250" b="1" kern="12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8</a:t>
                      </a:r>
                      <a:r>
                        <a:rPr lang="en-US" altLang="ko-KR" sz="1250" b="1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.18(</a:t>
                      </a:r>
                      <a:r>
                        <a:rPr lang="ko-KR" altLang="en-US" sz="1250" b="1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금</a:t>
                      </a:r>
                      <a:r>
                        <a:rPr lang="en-US" altLang="ko-KR" sz="1250" b="1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)</a:t>
                      </a:r>
                      <a:endParaRPr lang="ko-KR" altLang="en-US" sz="1250" b="1" dirty="0">
                        <a:solidFill>
                          <a:schemeClr val="tx1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2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신청 메뉴</a:t>
                      </a:r>
                      <a:endParaRPr lang="ko-KR" sz="1250" b="1" kern="100" dirty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· </a:t>
                      </a:r>
                      <a:r>
                        <a:rPr lang="en-US" altLang="ko-KR" sz="1250" b="1" kern="12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ERP</a:t>
                      </a:r>
                      <a:r>
                        <a:rPr lang="en-US" altLang="ko-KR" sz="1250" b="1" kern="12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 &gt; </a:t>
                      </a:r>
                      <a:r>
                        <a:rPr lang="ko-KR" altLang="en-US" sz="1250" b="1" kern="12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복리후생 </a:t>
                      </a:r>
                      <a:r>
                        <a:rPr lang="en-US" altLang="ko-KR" sz="1250" b="1" kern="12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&gt; </a:t>
                      </a:r>
                      <a:r>
                        <a:rPr lang="ko-KR" altLang="en-US" sz="1250" b="1" kern="12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신청 </a:t>
                      </a:r>
                      <a:r>
                        <a:rPr lang="en-US" altLang="ko-KR" sz="1250" b="1" kern="12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&gt; </a:t>
                      </a:r>
                      <a:r>
                        <a:rPr lang="en-US" altLang="ko-KR" sz="1250" b="1" kern="1200" baseline="0" dirty="0" smtClean="0">
                          <a:solidFill>
                            <a:srgbClr val="0070C0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“</a:t>
                      </a:r>
                      <a:r>
                        <a:rPr lang="ko-KR" altLang="en-US" sz="1250" b="1" kern="1200" baseline="0" dirty="0" smtClean="0">
                          <a:solidFill>
                            <a:srgbClr val="0070C0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금융기관 대부이자 지원</a:t>
                      </a:r>
                      <a:r>
                        <a:rPr lang="en-US" altLang="ko-KR" sz="1250" b="1" kern="1200" baseline="0" dirty="0" smtClean="0">
                          <a:solidFill>
                            <a:srgbClr val="0070C0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”</a:t>
                      </a:r>
                    </a:p>
                    <a:p>
                      <a:pPr algn="l">
                        <a:spcBef>
                          <a:spcPts val="700"/>
                        </a:spcBef>
                      </a:pP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    1) 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대부 구분 </a:t>
                      </a: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( “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기존</a:t>
                      </a: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“ 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또는 </a:t>
                      </a: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“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신규</a:t>
                      </a: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“ )  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선택</a:t>
                      </a:r>
                      <a:endParaRPr lang="en-US" altLang="ko-KR" sz="1250" b="1" kern="1200" spc="-30" baseline="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  <a:p>
                      <a:pPr algn="l">
                        <a:spcBef>
                          <a:spcPts val="500"/>
                        </a:spcBef>
                      </a:pP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     </a:t>
                      </a:r>
                      <a:r>
                        <a:rPr lang="en-US" altLang="ko-KR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* 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기존 </a:t>
                      </a:r>
                      <a:r>
                        <a:rPr lang="en-US" altLang="ko-KR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: 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대부계좌번호 입력 및 </a:t>
                      </a:r>
                      <a:r>
                        <a:rPr lang="ko-KR" altLang="en-US" sz="1150" b="0" kern="100" spc="-10" baseline="0" dirty="0" err="1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대부증명서</a:t>
                      </a:r>
                      <a:r>
                        <a:rPr lang="en-US" altLang="ko-KR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(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금융기관 </a:t>
                      </a:r>
                      <a:r>
                        <a:rPr lang="ko-KR" altLang="en-US" sz="1150" b="0" kern="100" spc="-10" baseline="0" dirty="0" err="1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발급자료</a:t>
                      </a:r>
                      <a:r>
                        <a:rPr lang="en-US" altLang="ko-KR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) 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첨부</a:t>
                      </a:r>
                      <a:endParaRPr lang="en-US" altLang="ko-KR" sz="1150" b="0" kern="100" spc="-10" baseline="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spcBef>
                          <a:spcPts val="200"/>
                        </a:spcBef>
                      </a:pPr>
                      <a:r>
                        <a:rPr lang="en-US" altLang="ko-KR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     * 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신규 </a:t>
                      </a:r>
                      <a:r>
                        <a:rPr lang="en-US" altLang="ko-KR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: 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선정된 직원에 한해 업무지원센터에서 </a:t>
                      </a:r>
                      <a:r>
                        <a:rPr lang="ko-KR" altLang="en-US" sz="1150" b="0" kern="100" spc="-10" baseline="0" dirty="0" err="1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대부증명서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제출 별도 안내</a:t>
                      </a:r>
                      <a:endParaRPr lang="en-US" altLang="ko-KR" sz="1150" b="0" kern="100" spc="-10" baseline="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spcBef>
                          <a:spcPts val="200"/>
                        </a:spcBef>
                      </a:pPr>
                      <a:r>
                        <a:rPr lang="en-US" altLang="ko-KR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                   (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선택 금융기관 대출 실행 후 </a:t>
                      </a:r>
                      <a:r>
                        <a:rPr lang="ko-KR" altLang="en-US" sz="1150" b="0" kern="100" spc="-10" baseline="0" dirty="0" err="1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대부증명서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 발급 → </a:t>
                      </a:r>
                      <a:r>
                        <a:rPr lang="en-US" altLang="ko-KR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9.8 </a:t>
                      </a:r>
                      <a:r>
                        <a:rPr lang="ko-KR" altLang="en-US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까지 서류제출</a:t>
                      </a:r>
                      <a:r>
                        <a:rPr lang="en-US" altLang="ko-KR" sz="1150" b="0" kern="100" spc="-1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)</a:t>
                      </a:r>
                    </a:p>
                    <a:p>
                      <a:pPr algn="l">
                        <a:spcBef>
                          <a:spcPts val="700"/>
                        </a:spcBef>
                      </a:pP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     2) 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신청 구분 </a:t>
                      </a: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( “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일반</a:t>
                      </a: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“ 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또는 </a:t>
                      </a: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“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긴급</a:t>
                      </a:r>
                      <a:r>
                        <a:rPr lang="en-US" altLang="ko-KR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“ ) </a:t>
                      </a:r>
                      <a:r>
                        <a:rPr lang="ko-KR" altLang="en-US" sz="1250" b="1" kern="12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+mn-cs"/>
                        </a:rPr>
                        <a:t>선택</a:t>
                      </a:r>
                      <a:endParaRPr lang="en-US" altLang="ko-KR" sz="1250" b="0" kern="100" spc="-30" baseline="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  <a:p>
                      <a:pPr algn="l">
                        <a:spcBef>
                          <a:spcPts val="500"/>
                        </a:spcBef>
                      </a:pPr>
                      <a:r>
                        <a:rPr lang="ko-KR" altLang="en-US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</a:t>
                      </a:r>
                      <a:r>
                        <a:rPr lang="en-US" altLang="ko-KR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      * </a:t>
                      </a:r>
                      <a:r>
                        <a:rPr lang="ko-KR" altLang="en-US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긴급</a:t>
                      </a:r>
                      <a:r>
                        <a:rPr lang="en-US" altLang="ko-KR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: </a:t>
                      </a:r>
                      <a:r>
                        <a:rPr lang="ko-KR" altLang="en-US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개인회생</a:t>
                      </a:r>
                      <a:r>
                        <a:rPr lang="en-US" altLang="ko-KR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, </a:t>
                      </a:r>
                      <a:r>
                        <a:rPr lang="ko-KR" altLang="en-US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파산</a:t>
                      </a:r>
                      <a:r>
                        <a:rPr lang="en-US" altLang="ko-KR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, </a:t>
                      </a:r>
                      <a:r>
                        <a:rPr lang="ko-KR" altLang="en-US" sz="1150" b="0" kern="100" spc="-30" baseline="0" dirty="0" err="1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급여압류</a:t>
                      </a:r>
                      <a:r>
                        <a:rPr lang="en-US" altLang="ko-KR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, </a:t>
                      </a:r>
                      <a:r>
                        <a:rPr lang="ko-KR" altLang="en-US" sz="1150" b="0" kern="100" spc="-3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신용회복 등 긴급한 경제적 도움이 필요한 직원 限 </a:t>
                      </a:r>
                      <a:endParaRPr lang="en-US" altLang="ko-KR" sz="1250" b="0" kern="1200" spc="-30" baseline="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+mn-cs"/>
                      </a:endParaRPr>
                    </a:p>
                  </a:txBody>
                  <a:tcPr marL="36195" marR="36195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750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신청 금액</a:t>
                      </a:r>
                      <a:endParaRPr lang="ko-KR" sz="1250" b="1" kern="100" dirty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en-US" altLang="ko-KR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</a:t>
                      </a: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· </a:t>
                      </a:r>
                      <a:r>
                        <a:rPr lang="ko-KR" altLang="en-US" sz="1250" b="1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최대 </a:t>
                      </a:r>
                      <a:r>
                        <a:rPr lang="en-US" altLang="ko-KR" sz="1250" b="1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1</a:t>
                      </a:r>
                      <a:r>
                        <a:rPr lang="ko-KR" altLang="en-US" sz="1250" b="1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억원  </a:t>
                      </a: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* </a:t>
                      </a:r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단</a:t>
                      </a: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, </a:t>
                      </a:r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긴급 이자지원 최대 </a:t>
                      </a:r>
                      <a:r>
                        <a:rPr lang="en-US" altLang="ko-KR" sz="1100" b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3</a:t>
                      </a:r>
                      <a:r>
                        <a:rPr lang="ko-KR" altLang="en-US" sz="1100" b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억원</a:t>
                      </a:r>
                      <a:endParaRPr lang="en-US" altLang="ko-KR" sz="1100" b="0" dirty="0" smtClean="0">
                        <a:solidFill>
                          <a:schemeClr val="tx1"/>
                        </a:solidFill>
                        <a:latin typeface="나눔스퀘어" panose="020B0600000101010101" pitchFamily="50" charset="-127"/>
                        <a:ea typeface="나눔스퀘어" panose="020B0600000101010101" pitchFamily="50" charset="-127"/>
                      </a:endParaRPr>
                    </a:p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en-US" altLang="ko-KR" sz="1250" b="1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   </a:t>
                      </a:r>
                      <a:r>
                        <a:rPr lang="en-US" altLang="ko-KR" sz="1250" b="0" spc="-5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-</a:t>
                      </a:r>
                      <a:r>
                        <a:rPr lang="en-US" altLang="ko-KR" sz="1250" b="0" spc="-50" baseline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 </a:t>
                      </a:r>
                      <a:r>
                        <a:rPr lang="ko-KR" altLang="en-US" sz="1250" b="0" spc="-50" baseline="0" dirty="0" err="1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대부증명서</a:t>
                      </a:r>
                      <a:r>
                        <a:rPr lang="ko-KR" altLang="en-US" sz="1250" b="0" spc="-50" baseline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잔액 범위 내 신청가능 </a:t>
                      </a:r>
                      <a:r>
                        <a:rPr lang="en-US" altLang="ko-KR" sz="1250" b="0" spc="-50" baseline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(</a:t>
                      </a:r>
                      <a:r>
                        <a:rPr lang="ko-KR" altLang="en-US" sz="1250" b="0" spc="-50" baseline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기존 이자지원 </a:t>
                      </a:r>
                      <a:r>
                        <a:rPr lang="ko-KR" altLang="en-US" sz="1250" b="0" spc="-50" baseline="0" dirty="0" err="1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선정금액</a:t>
                      </a:r>
                      <a:r>
                        <a:rPr lang="ko-KR" altLang="en-US" sz="1250" b="0" spc="-50" baseline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 제외</a:t>
                      </a:r>
                      <a:r>
                        <a:rPr lang="en-US" altLang="ko-KR" sz="1250" b="0" spc="-50" baseline="0" dirty="0" smtClean="0">
                          <a:solidFill>
                            <a:schemeClr val="tx1"/>
                          </a:solidFill>
                          <a:latin typeface="나눔스퀘어" panose="020B0600000101010101" pitchFamily="50" charset="-127"/>
                          <a:ea typeface="나눔스퀘어" panose="020B0600000101010101" pitchFamily="50" charset="-127"/>
                        </a:rPr>
                        <a:t>)</a:t>
                      </a:r>
                    </a:p>
                  </a:txBody>
                  <a:tcPr marL="36195" marR="36195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이자지원</a:t>
                      </a:r>
                      <a:endParaRPr lang="en-US" altLang="ko-KR" sz="1250" b="1" kern="10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</a:pPr>
                      <a:r>
                        <a:rPr lang="en-US" altLang="ko-KR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</a:t>
                      </a: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· 9.27</a:t>
                      </a:r>
                      <a:r>
                        <a:rPr lang="en-US" altLang="ko-KR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(</a:t>
                      </a:r>
                      <a:r>
                        <a:rPr lang="ko-KR" altLang="en-US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수</a:t>
                      </a:r>
                      <a:r>
                        <a:rPr lang="en-US" altLang="ko-KR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) </a:t>
                      </a: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부터 매월 이자지원 </a:t>
                      </a:r>
                      <a:r>
                        <a:rPr lang="en-US" altLang="ko-KR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(</a:t>
                      </a:r>
                      <a:r>
                        <a:rPr lang="ko-KR" altLang="en-US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최대 </a:t>
                      </a:r>
                      <a:r>
                        <a:rPr lang="en-US" altLang="ko-KR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5</a:t>
                      </a:r>
                      <a:r>
                        <a:rPr lang="ko-KR" altLang="en-US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년간</a:t>
                      </a:r>
                      <a:r>
                        <a:rPr lang="en-US" altLang="ko-KR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)</a:t>
                      </a:r>
                    </a:p>
                  </a:txBody>
                  <a:tcPr marL="36195" marR="36195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8578839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기타사항</a:t>
                      </a:r>
                      <a:endParaRPr lang="en-US" altLang="ko-KR" sz="1250" b="1" kern="10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500"/>
                        </a:spcBef>
                      </a:pP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· </a:t>
                      </a: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참고 </a:t>
                      </a: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: ERP</a:t>
                      </a:r>
                      <a:r>
                        <a:rPr lang="en-US" altLang="ko-KR" sz="125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&gt; </a:t>
                      </a:r>
                      <a:r>
                        <a:rPr lang="ko-KR" altLang="en-US" sz="125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복리후생 </a:t>
                      </a:r>
                      <a:r>
                        <a:rPr lang="en-US" altLang="ko-KR" sz="125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&gt; </a:t>
                      </a:r>
                      <a:r>
                        <a:rPr lang="ko-KR" altLang="en-US" sz="1250" b="1" kern="100" baseline="0" dirty="0" err="1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제도안내</a:t>
                      </a:r>
                      <a:r>
                        <a:rPr lang="ko-KR" altLang="en-US" sz="125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</a:t>
                      </a:r>
                      <a:r>
                        <a:rPr lang="en-US" altLang="ko-KR" sz="125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&gt; </a:t>
                      </a:r>
                      <a:r>
                        <a:rPr lang="ko-KR" altLang="en-US" sz="125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대부</a:t>
                      </a:r>
                      <a:r>
                        <a:rPr lang="en-US" altLang="ko-KR" sz="125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(</a:t>
                      </a:r>
                      <a:r>
                        <a:rPr lang="ko-KR" altLang="en-US" sz="125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금융기관 대부이자 지원</a:t>
                      </a:r>
                      <a:r>
                        <a:rPr lang="en-US" altLang="ko-KR" sz="1250" b="1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)</a:t>
                      </a:r>
                      <a:endParaRPr lang="en-US" altLang="ko-KR" sz="1250" b="1" kern="10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  <a:p>
                      <a:pPr algn="l">
                        <a:spcBef>
                          <a:spcPts val="500"/>
                        </a:spcBef>
                      </a:pP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·</a:t>
                      </a:r>
                      <a:r>
                        <a:rPr lang="ko-KR" altLang="en-US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문의 </a:t>
                      </a:r>
                      <a:r>
                        <a:rPr lang="en-US" altLang="ko-KR" sz="1250" b="1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: welfare08@kt.com</a:t>
                      </a:r>
                    </a:p>
                    <a:p>
                      <a:pPr algn="l">
                        <a:spcBef>
                          <a:spcPts val="500"/>
                        </a:spcBef>
                      </a:pPr>
                      <a:r>
                        <a:rPr lang="en-US" altLang="ko-KR" sz="1250" b="1" kern="100" spc="-4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</a:t>
                      </a:r>
                      <a:r>
                        <a:rPr lang="en-US" altLang="ko-KR" sz="1250" b="1" kern="100" spc="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  </a:t>
                      </a:r>
                      <a:r>
                        <a:rPr lang="en-US" altLang="ko-KR" sz="1250" b="0" kern="100" spc="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- </a:t>
                      </a:r>
                      <a:r>
                        <a:rPr lang="ko-KR" altLang="en-US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일반 </a:t>
                      </a:r>
                      <a:r>
                        <a:rPr lang="en-US" altLang="ko-KR" sz="1250" b="0" kern="10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: 031-727-4624</a:t>
                      </a:r>
                      <a:r>
                        <a:rPr lang="en-US" altLang="ko-KR" sz="1250" b="0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 / </a:t>
                      </a:r>
                      <a:r>
                        <a:rPr lang="ko-KR" altLang="en-US" sz="1250" b="0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긴급 </a:t>
                      </a:r>
                      <a:r>
                        <a:rPr lang="en-US" altLang="ko-KR" sz="1250" b="0" kern="100" baseline="0" dirty="0" smtClean="0">
                          <a:solidFill>
                            <a:schemeClr val="tx1"/>
                          </a:solidFill>
                          <a:effectLst/>
                          <a:latin typeface="나눔스퀘어" panose="020B0600000101010101" pitchFamily="50" charset="-127"/>
                          <a:ea typeface="나눔스퀘어" panose="020B0600000101010101" pitchFamily="50" charset="-127"/>
                          <a:cs typeface="굴림" panose="020B0600000101010101" pitchFamily="50" charset="-127"/>
                        </a:rPr>
                        <a:t>: 031-727-4234</a:t>
                      </a:r>
                      <a:endParaRPr lang="en-US" altLang="ko-KR" sz="1250" b="0" kern="100" spc="-40" baseline="0" dirty="0" smtClean="0">
                        <a:solidFill>
                          <a:schemeClr val="tx1"/>
                        </a:solidFill>
                        <a:effectLst/>
                        <a:latin typeface="나눔스퀘어" panose="020B0600000101010101" pitchFamily="50" charset="-127"/>
                        <a:ea typeface="나눔스퀘어" panose="020B0600000101010101" pitchFamily="50" charset="-127"/>
                        <a:cs typeface="굴림" panose="020B0600000101010101" pitchFamily="50" charset="-127"/>
                      </a:endParaRPr>
                    </a:p>
                  </a:txBody>
                  <a:tcPr marL="36195" marR="36195" marT="0" marB="0" anchor="ctr"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20386"/>
                  </a:ext>
                </a:extLst>
              </a:tr>
            </a:tbl>
          </a:graphicData>
        </a:graphic>
      </p:graphicFrame>
      <p:grpSp>
        <p:nvGrpSpPr>
          <p:cNvPr id="3" name="그룹 2"/>
          <p:cNvGrpSpPr/>
          <p:nvPr/>
        </p:nvGrpSpPr>
        <p:grpSpPr>
          <a:xfrm>
            <a:off x="1143000" y="1291088"/>
            <a:ext cx="4774932" cy="307777"/>
            <a:chOff x="1002030" y="853233"/>
            <a:chExt cx="4774932" cy="329264"/>
          </a:xfrm>
        </p:grpSpPr>
        <p:cxnSp>
          <p:nvCxnSpPr>
            <p:cNvPr id="13" name="직선 연결선 12"/>
            <p:cNvCxnSpPr/>
            <p:nvPr/>
          </p:nvCxnSpPr>
          <p:spPr>
            <a:xfrm>
              <a:off x="1002030" y="1067852"/>
              <a:ext cx="4524375" cy="3984"/>
            </a:xfrm>
            <a:prstGeom prst="line">
              <a:avLst/>
            </a:prstGeom>
            <a:ln w="57150">
              <a:solidFill>
                <a:schemeClr val="accent4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/>
            <p:cNvSpPr txBox="1"/>
            <p:nvPr/>
          </p:nvSpPr>
          <p:spPr>
            <a:xfrm>
              <a:off x="1002030" y="853233"/>
              <a:ext cx="4774932" cy="329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'23</a:t>
              </a:r>
              <a:r>
                <a:rPr lang="ko-KR" altLang="en-US" sz="1400" b="1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년 </a:t>
              </a:r>
              <a:r>
                <a:rPr lang="en-US" altLang="ko-KR" sz="1400" b="1" dirty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3</a:t>
              </a:r>
              <a:r>
                <a:rPr lang="ko-KR" altLang="en-US" sz="1400" b="1" dirty="0" err="1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회차</a:t>
              </a:r>
              <a:r>
                <a:rPr lang="ko-KR" altLang="en-US" sz="1400" b="1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 금융기관 대부 이자 지원 일정을 안내 드립니다</a:t>
              </a:r>
              <a:r>
                <a:rPr lang="en-US" altLang="ko-KR" sz="1400" b="1" dirty="0" smtClean="0">
                  <a:latin typeface="나눔스퀘어" panose="020B0600000101010101" pitchFamily="50" charset="-127"/>
                  <a:ea typeface="나눔스퀘어" panose="020B0600000101010101" pitchFamily="50" charset="-127"/>
                </a:rPr>
                <a:t>. </a:t>
              </a:r>
              <a:endParaRPr lang="ko-KR" altLang="en-US" sz="1400" b="1" dirty="0">
                <a:latin typeface="나눔스퀘어" panose="020B0600000101010101" pitchFamily="50" charset="-127"/>
                <a:ea typeface="나눔스퀘어" panose="020B0600000101010101" pitchFamily="50" charset="-127"/>
              </a:endParaRPr>
            </a:p>
          </p:txBody>
        </p:sp>
      </p:grpSp>
      <p:sp>
        <p:nvSpPr>
          <p:cNvPr id="11" name="모서리가 접힌 도형 10"/>
          <p:cNvSpPr/>
          <p:nvPr/>
        </p:nvSpPr>
        <p:spPr>
          <a:xfrm>
            <a:off x="457264" y="434621"/>
            <a:ext cx="5938957" cy="613834"/>
          </a:xfrm>
          <a:prstGeom prst="foldedCorner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sz="2000" dirty="0">
                <a:solidFill>
                  <a:sysClr val="windowText" lastClr="00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『2023</a:t>
            </a:r>
            <a:r>
              <a:rPr lang="ko-KR" altLang="en-US" sz="2000" dirty="0">
                <a:solidFill>
                  <a:sysClr val="windowText" lastClr="00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년 </a:t>
            </a:r>
            <a:r>
              <a:rPr lang="en-US" altLang="ko-KR" sz="2000" dirty="0">
                <a:solidFill>
                  <a:sysClr val="windowText" lastClr="00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3</a:t>
            </a:r>
            <a:r>
              <a:rPr lang="ko-KR" altLang="en-US" sz="2000" dirty="0" smtClean="0">
                <a:solidFill>
                  <a:sysClr val="windowText" lastClr="00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차 </a:t>
            </a:r>
            <a:r>
              <a:rPr lang="ko-KR" altLang="en-US" sz="2000" dirty="0">
                <a:solidFill>
                  <a:sysClr val="windowText" lastClr="00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금융기관 대부이자 지원</a:t>
            </a:r>
            <a:r>
              <a:rPr lang="en-US" altLang="ko-KR" sz="2000" dirty="0">
                <a:solidFill>
                  <a:sysClr val="windowText" lastClr="00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』</a:t>
            </a:r>
            <a:r>
              <a:rPr lang="ko-KR" altLang="en-US" sz="2000" dirty="0">
                <a:solidFill>
                  <a:sysClr val="windowText" lastClr="000000"/>
                </a:solidFill>
                <a:latin typeface="나눔스퀘어 ExtraBold" panose="020B0600000101010101" pitchFamily="50" charset="-127"/>
                <a:ea typeface="나눔스퀘어 ExtraBold" panose="020B0600000101010101" pitchFamily="50" charset="-127"/>
              </a:rPr>
              <a:t> 신청안내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63929" y="114300"/>
            <a:ext cx="6525629" cy="7153275"/>
          </a:xfrm>
          <a:prstGeom prst="roundRect">
            <a:avLst>
              <a:gd name="adj" fmla="val 3274"/>
            </a:avLst>
          </a:prstGeom>
          <a:noFill/>
          <a:ln w="762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C0AA"/>
              </a:solidFill>
              <a:latin typeface="나눔스퀘어" panose="020B0600000101010101" pitchFamily="50" charset="-127"/>
              <a:ea typeface="나눔스퀘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5959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7106</TotalTime>
  <Words>221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굴림</vt:lpstr>
      <vt:lpstr>나눔스퀘어</vt:lpstr>
      <vt:lpstr>나눔스퀘어 ExtraBold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장효진(복지팀)</dc:creator>
  <cp:lastModifiedBy>장효진(복지팀)</cp:lastModifiedBy>
  <cp:revision>242</cp:revision>
  <cp:lastPrinted>2023-05-03T04:39:46Z</cp:lastPrinted>
  <dcterms:created xsi:type="dcterms:W3CDTF">2020-07-28T15:46:00Z</dcterms:created>
  <dcterms:modified xsi:type="dcterms:W3CDTF">2023-08-01T06:39:45Z</dcterms:modified>
</cp:coreProperties>
</file>